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72" r:id="rId7"/>
    <p:sldId id="268" r:id="rId8"/>
    <p:sldId id="259" r:id="rId9"/>
    <p:sldId id="261" r:id="rId10"/>
    <p:sldId id="262" r:id="rId11"/>
    <p:sldId id="263" r:id="rId12"/>
    <p:sldId id="264" r:id="rId13"/>
    <p:sldId id="260" r:id="rId14"/>
    <p:sldId id="265" r:id="rId15"/>
    <p:sldId id="270" r:id="rId16"/>
    <p:sldId id="269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41601CC-6A48-4BEC-8AEB-A8D369193826}">
          <p14:sldIdLst>
            <p14:sldId id="256"/>
            <p14:sldId id="257"/>
            <p14:sldId id="258"/>
            <p14:sldId id="266"/>
          </p14:sldIdLst>
        </p14:section>
        <p14:section name="Раздел без заголовка" id="{587A41FB-CBB7-4B76-A491-D674843928E1}">
          <p14:sldIdLst>
            <p14:sldId id="267"/>
            <p14:sldId id="272"/>
            <p14:sldId id="268"/>
            <p14:sldId id="259"/>
            <p14:sldId id="261"/>
            <p14:sldId id="262"/>
            <p14:sldId id="263"/>
            <p14:sldId id="264"/>
            <p14:sldId id="260"/>
            <p14:sldId id="265"/>
            <p14:sldId id="270"/>
            <p14:sldId id="269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64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35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3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24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73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50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95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61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62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63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98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C5532-B6E6-4CBB-9870-6904AD087268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D83A3-97F0-4961-993F-F6EA03121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49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dotnet/csharp/language-reference/keywords/private" TargetMode="External"/><Relationship Id="rId2" Type="http://schemas.openxmlformats.org/officeDocument/2006/relationships/hyperlink" Target="https://docs.microsoft.com/ru-ru/dotnet/csharp/language-reference/keywords/public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dotnet/csharp/language-reference/keywords/interna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dotnet/csharp/language-reference/keywords/protected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dotnet/csharp/language-reference/keywords/partial-type" TargetMode="External"/><Relationship Id="rId2" Type="http://schemas.openxmlformats.org/officeDocument/2006/relationships/hyperlink" Target="https://docs.microsoft.com/ru-ru/dotnet/csharp/language-reference/keywords/abstrac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ocs.microsoft.com/ru-ru/dotnet/csharp/language-reference/keywords/static" TargetMode="External"/><Relationship Id="rId4" Type="http://schemas.openxmlformats.org/officeDocument/2006/relationships/hyperlink" Target="https://docs.microsoft.com/ru-ru/dotnet/csharp/language-reference/keywords/seale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dotnet/csharp/programming-guide/classes-and-structs/propertie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dotnet/csharp/language-reference/keywords/public" TargetMode="External"/><Relationship Id="rId2" Type="http://schemas.openxmlformats.org/officeDocument/2006/relationships/hyperlink" Target="https://docs.microsoft.com/ru-ru/dotnet/csharp/language-reference/keywords/access-modifier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s.microsoft.com/ru-ru/dotnet/csharp/language-reference/keywords/protected" TargetMode="External"/><Relationship Id="rId5" Type="http://schemas.openxmlformats.org/officeDocument/2006/relationships/hyperlink" Target="https://docs.microsoft.com/ru-ru/dotnet/csharp/language-reference/keywords/internal" TargetMode="External"/><Relationship Id="rId4" Type="http://schemas.openxmlformats.org/officeDocument/2006/relationships/hyperlink" Target="https://docs.microsoft.com/ru-ru/dotnet/csharp/language-reference/keywords/privat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dotnet/csharp/language-reference/keywords/private" TargetMode="External"/><Relationship Id="rId2" Type="http://schemas.openxmlformats.org/officeDocument/2006/relationships/hyperlink" Target="https://docs.microsoft.com/ru-ru/dotnet/csharp/language-reference/keywords/public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ocs.microsoft.com/ru-ru/dotnet/csharp/language-reference/keywords/protected" TargetMode="External"/><Relationship Id="rId4" Type="http://schemas.openxmlformats.org/officeDocument/2006/relationships/hyperlink" Target="https://docs.microsoft.com/ru-ru/dotnet/csharp/language-reference/keywords/intern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03167"/>
            <a:ext cx="8712968" cy="517521"/>
          </a:xfrm>
        </p:spPr>
        <p:txBody>
          <a:bodyPr>
            <a:normAutofit fontScale="90000"/>
          </a:bodyPr>
          <a:lstStyle/>
          <a:p>
            <a:r>
              <a:rPr lang="x-none" sz="3600" b="1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730968"/>
            <a:ext cx="820891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C# тілі объекті-бағытталған бағдарламалау тілі болып табылады. Оның негізгі ұғымы - класс.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C# тілінде бағдарламалауға арналған кітаптарда келтірген анықтамалардан бастайық.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Фаронов В.В. анықтамасы бойынша класс алдында class қызметтік сөзі тұратын код үзіндісі арқылы анықталады [1]: </a:t>
            </a:r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«Класс дегеніміз – деректер типі, яғни кластың нақты даналары - объекттерді дайындалатын «схема».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Павловская Т.А. [2] анықтамасы: </a:t>
            </a:r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«Класс дегеніміз кластың экземпляр/даналары деп аталатын нақты объекттер жиынтығының сипаттамалары мен әрекеттерін анықтайтын жалпылама ұғым».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Ескеретін жағдай, C# тілі пайда болуына дейін ОББ бар болған және класс ұғымы бұрыннан қолданылады. Әдебиетте кездескен ең қысқа анықтаманы келтірейік: </a:t>
            </a:r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«Кластар дегеніміз – бағдарлама әзірлеушісі  анықтайтын тип».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03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8492" y="1206044"/>
            <a:ext cx="10294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0" fontAlgn="t"/>
            <a:r>
              <a:rPr lang="en-US" sz="2400" u="none" strike="noStrike" dirty="0" smtClean="0">
                <a:solidFill>
                  <a:srgbClr val="0078D7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public</a:t>
            </a:r>
            <a:r>
              <a:rPr lang="kk-KZ" sz="2400" u="none" strike="noStrike" dirty="0" smtClean="0">
                <a:solidFill>
                  <a:srgbClr val="0078D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251063"/>
            <a:ext cx="8712968" cy="373505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2804" y="836712"/>
            <a:ext cx="7949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де</a:t>
            </a:r>
            <a:r>
              <a:rPr lang="kk-KZ" baseline="0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baseline="0" dirty="0" err="1" smtClean="0">
                <a:latin typeface="Times New Roman" pitchFamily="18" charset="0"/>
                <a:cs typeface="Times New Roman" pitchFamily="18" charset="0"/>
              </a:rPr>
              <a:t>гейін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aseline="0" dirty="0" err="1" smtClean="0">
                <a:latin typeface="Times New Roman" pitchFamily="18" charset="0"/>
                <a:cs typeface="Times New Roman" pitchFamily="18" charset="0"/>
              </a:rPr>
              <a:t>анықтайтын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384" y="1585929"/>
            <a:ext cx="7097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class </a:t>
            </a:r>
            <a:r>
              <a:rPr lang="en-US" sz="2400" dirty="0" err="1"/>
              <a:t>SampleClass</a:t>
            </a:r>
            <a:r>
              <a:rPr lang="en-US" sz="2400" dirty="0"/>
              <a:t> </a:t>
            </a:r>
            <a:endParaRPr lang="kk-KZ" sz="2400" dirty="0" smtClean="0"/>
          </a:p>
          <a:p>
            <a:r>
              <a:rPr lang="en-US" sz="2400" dirty="0" smtClean="0"/>
              <a:t>{ </a:t>
            </a:r>
            <a:r>
              <a:rPr lang="kk-KZ" sz="2400" dirty="0" smtClean="0"/>
              <a:t>  </a:t>
            </a:r>
            <a:r>
              <a:rPr lang="en-US" sz="2400" dirty="0" smtClean="0"/>
              <a:t>public </a:t>
            </a:r>
            <a:r>
              <a:rPr lang="en-US" sz="2400" dirty="0" err="1"/>
              <a:t>int</a:t>
            </a:r>
            <a:r>
              <a:rPr lang="en-US" sz="2400" dirty="0"/>
              <a:t> x; </a:t>
            </a:r>
            <a:r>
              <a:rPr lang="kk-KZ" sz="2400" dirty="0" smtClean="0"/>
              <a:t> </a:t>
            </a:r>
            <a:r>
              <a:rPr lang="en-US" sz="2400" dirty="0" smtClean="0"/>
              <a:t>// </a:t>
            </a:r>
            <a:r>
              <a:rPr lang="ru-RU" sz="2400" dirty="0" err="1" smtClean="0"/>
              <a:t>Қол</a:t>
            </a:r>
            <a:r>
              <a:rPr lang="ru-RU" sz="2400" dirty="0" smtClean="0"/>
              <a:t> </a:t>
            </a:r>
            <a:r>
              <a:rPr lang="ru-RU" sz="2400" dirty="0" err="1" smtClean="0"/>
              <a:t>жеткізуге</a:t>
            </a:r>
            <a:r>
              <a:rPr lang="ru-RU" sz="2400" dirty="0" smtClean="0"/>
              <a:t> </a:t>
            </a:r>
            <a:r>
              <a:rPr lang="ru-RU" sz="2400" dirty="0" err="1" smtClean="0"/>
              <a:t>шектеулер</a:t>
            </a:r>
            <a:r>
              <a:rPr lang="ru-RU" sz="2400" dirty="0" smtClean="0"/>
              <a:t> </a:t>
            </a:r>
            <a:r>
              <a:rPr lang="ru-RU" sz="2400" dirty="0" err="1" smtClean="0"/>
              <a:t>жоқ</a:t>
            </a:r>
            <a:r>
              <a:rPr lang="ru-RU" sz="2400" dirty="0" smtClean="0"/>
              <a:t>.</a:t>
            </a:r>
            <a:r>
              <a:rPr lang="en-US" sz="2400" dirty="0" smtClean="0"/>
              <a:t>}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384" y="3135961"/>
            <a:ext cx="83581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class Employee </a:t>
            </a:r>
            <a:endParaRPr lang="kk-KZ" sz="2400" dirty="0" smtClean="0"/>
          </a:p>
          <a:p>
            <a:r>
              <a:rPr lang="en-US" sz="2400" dirty="0" smtClean="0"/>
              <a:t>{</a:t>
            </a:r>
            <a:r>
              <a:rPr lang="kk-KZ" sz="2400" dirty="0" smtClean="0"/>
              <a:t>  </a:t>
            </a:r>
            <a:r>
              <a:rPr lang="en-US" sz="2400" dirty="0" smtClean="0"/>
              <a:t>// </a:t>
            </a:r>
            <a:r>
              <a:rPr lang="ru-RU" sz="2400" dirty="0" err="1" smtClean="0"/>
              <a:t>әдетте</a:t>
            </a:r>
            <a:r>
              <a:rPr lang="ru-RU" sz="2400" dirty="0" smtClean="0"/>
              <a:t> </a:t>
            </a:r>
            <a:r>
              <a:rPr lang="ru-RU" sz="2400" dirty="0" err="1" smtClean="0"/>
              <a:t>қолданылатын</a:t>
            </a:r>
            <a:r>
              <a:rPr lang="ru-RU" sz="2400" dirty="0" smtClean="0"/>
              <a:t>  </a:t>
            </a:r>
            <a:r>
              <a:rPr lang="ru-RU" sz="2400" dirty="0" err="1" smtClean="0"/>
              <a:t>қол</a:t>
            </a:r>
            <a:r>
              <a:rPr lang="ru-RU" sz="2400" dirty="0" smtClean="0"/>
              <a:t> </a:t>
            </a:r>
            <a:r>
              <a:rPr lang="ru-RU" sz="2400" dirty="0" err="1" smtClean="0"/>
              <a:t>жеткізк</a:t>
            </a:r>
            <a:r>
              <a:rPr lang="ru-RU" sz="2400" dirty="0" smtClean="0"/>
              <a:t> </a:t>
            </a:r>
            <a:r>
              <a:rPr lang="ru-RU" sz="2400" dirty="0" err="1" smtClean="0"/>
              <a:t>модтфикаторы</a:t>
            </a:r>
            <a:endParaRPr lang="ru-RU" sz="2400" dirty="0" smtClean="0"/>
          </a:p>
          <a:p>
            <a:r>
              <a:rPr lang="kk-KZ" sz="2400" dirty="0" smtClean="0"/>
              <a:t>   </a:t>
            </a:r>
            <a:r>
              <a:rPr lang="en-US" sz="2400" dirty="0" smtClean="0"/>
              <a:t>private </a:t>
            </a:r>
            <a:r>
              <a:rPr lang="en-US" sz="2400" dirty="0" err="1" smtClean="0"/>
              <a:t>int</a:t>
            </a:r>
            <a:r>
              <a:rPr lang="en-US" sz="2400" dirty="0" smtClean="0"/>
              <a:t> i; double d; </a:t>
            </a:r>
            <a:r>
              <a:rPr lang="kk-KZ" sz="2400" dirty="0" smtClean="0"/>
              <a:t> </a:t>
            </a:r>
            <a:r>
              <a:rPr lang="ru-RU" sz="2400" dirty="0" smtClean="0"/>
              <a:t> </a:t>
            </a:r>
          </a:p>
          <a:p>
            <a:r>
              <a:rPr lang="en-US" sz="2400" dirty="0" smtClean="0"/>
              <a:t>}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43961" y="2796708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0" fontAlgn="t"/>
            <a:r>
              <a:rPr lang="en-US" sz="2400" u="none" strike="noStrike" dirty="0" smtClean="0">
                <a:solidFill>
                  <a:srgbClr val="0078D7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private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5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6560" y="996783"/>
            <a:ext cx="1122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0" fontAlgn="t"/>
            <a:r>
              <a:rPr lang="en-US" sz="2400" u="none" strike="noStrike" dirty="0" smtClean="0">
                <a:solidFill>
                  <a:srgbClr val="0078D7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internal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251063"/>
            <a:ext cx="8712968" cy="373505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420" y="2564904"/>
            <a:ext cx="7949635" cy="120032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// </a:t>
            </a:r>
            <a:r>
              <a:rPr lang="en-US" i="1" dirty="0"/>
              <a:t>Assembly1.cs </a:t>
            </a:r>
            <a:endParaRPr lang="kk-KZ" i="1" dirty="0" smtClean="0"/>
          </a:p>
          <a:p>
            <a:r>
              <a:rPr lang="en-US" dirty="0" smtClean="0"/>
              <a:t>// </a:t>
            </a:r>
            <a:r>
              <a:rPr lang="en-US" dirty="0"/>
              <a:t>Compile with: /</a:t>
            </a:r>
            <a:r>
              <a:rPr lang="en-US" dirty="0" err="1"/>
              <a:t>target:library</a:t>
            </a:r>
            <a:r>
              <a:rPr lang="en-US" dirty="0"/>
              <a:t> </a:t>
            </a:r>
            <a:endParaRPr lang="kk-KZ" dirty="0" smtClean="0"/>
          </a:p>
          <a:p>
            <a:r>
              <a:rPr lang="en-US" b="1" dirty="0" smtClean="0"/>
              <a:t>internal </a:t>
            </a:r>
            <a:r>
              <a:rPr lang="en-US" b="1" dirty="0"/>
              <a:t>class </a:t>
            </a:r>
            <a:r>
              <a:rPr lang="en-US" b="1" dirty="0" err="1"/>
              <a:t>BaseClass</a:t>
            </a:r>
            <a:r>
              <a:rPr lang="en-US" b="1" dirty="0"/>
              <a:t> </a:t>
            </a:r>
            <a:endParaRPr lang="kk-KZ" b="1" dirty="0" smtClean="0"/>
          </a:p>
          <a:p>
            <a:r>
              <a:rPr lang="en-US" b="1" dirty="0" smtClean="0"/>
              <a:t>{ </a:t>
            </a:r>
            <a:r>
              <a:rPr lang="kk-KZ" b="1" dirty="0" smtClean="0"/>
              <a:t> </a:t>
            </a:r>
            <a:r>
              <a:rPr lang="en-US" b="1" dirty="0" smtClean="0"/>
              <a:t>public </a:t>
            </a:r>
            <a:r>
              <a:rPr lang="en-US" b="1" dirty="0"/>
              <a:t>static </a:t>
            </a: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err="1"/>
              <a:t>intM</a:t>
            </a:r>
            <a:r>
              <a:rPr lang="en-US" b="1" dirty="0"/>
              <a:t> = 0; </a:t>
            </a:r>
            <a:r>
              <a:rPr lang="kk-KZ" b="1" dirty="0" smtClean="0"/>
              <a:t>  </a:t>
            </a:r>
            <a:r>
              <a:rPr lang="en-US" b="1" dirty="0" smtClean="0"/>
              <a:t>}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8836" y="3861048"/>
            <a:ext cx="7949635" cy="2400657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// </a:t>
            </a:r>
            <a:r>
              <a:rPr lang="en-US" i="1" dirty="0" smtClean="0"/>
              <a:t>Assembly2.cs </a:t>
            </a:r>
            <a:endParaRPr lang="kk-KZ" i="1" dirty="0" smtClean="0"/>
          </a:p>
          <a:p>
            <a:r>
              <a:rPr lang="en-US" dirty="0" smtClean="0"/>
              <a:t>// </a:t>
            </a:r>
            <a:r>
              <a:rPr lang="en-US" dirty="0"/>
              <a:t>Compile with: /reference:Assembly1.dll </a:t>
            </a:r>
            <a:endParaRPr lang="kk-KZ" dirty="0" smtClean="0"/>
          </a:p>
          <a:p>
            <a:r>
              <a:rPr lang="en-US" b="1" dirty="0" smtClean="0"/>
              <a:t>class </a:t>
            </a:r>
            <a:r>
              <a:rPr lang="en-US" b="1" dirty="0" err="1"/>
              <a:t>TestAccess</a:t>
            </a:r>
            <a:r>
              <a:rPr lang="en-US" b="1" dirty="0"/>
              <a:t> </a:t>
            </a:r>
            <a:endParaRPr lang="kk-KZ" b="1" dirty="0" smtClean="0"/>
          </a:p>
          <a:p>
            <a:r>
              <a:rPr lang="en-US" b="1" dirty="0" smtClean="0"/>
              <a:t>{ </a:t>
            </a:r>
            <a:endParaRPr lang="kk-KZ" b="1" dirty="0" smtClean="0"/>
          </a:p>
          <a:p>
            <a:r>
              <a:rPr lang="kk-KZ" b="1" dirty="0" smtClean="0"/>
              <a:t>     </a:t>
            </a:r>
            <a:r>
              <a:rPr lang="en-US" b="1" dirty="0" smtClean="0"/>
              <a:t>static </a:t>
            </a:r>
            <a:r>
              <a:rPr lang="en-US" b="1" dirty="0"/>
              <a:t>void Main() </a:t>
            </a:r>
            <a:endParaRPr lang="kk-KZ" b="1" dirty="0" smtClean="0"/>
          </a:p>
          <a:p>
            <a:r>
              <a:rPr lang="kk-KZ" b="1" dirty="0" smtClean="0"/>
              <a:t>      </a:t>
            </a:r>
            <a:r>
              <a:rPr lang="en-US" b="1" dirty="0" smtClean="0"/>
              <a:t>{ </a:t>
            </a:r>
            <a:r>
              <a:rPr lang="kk-KZ" b="1" dirty="0" smtClean="0"/>
              <a:t>    </a:t>
            </a:r>
            <a:r>
              <a:rPr lang="en-US" b="1" dirty="0" err="1" smtClean="0"/>
              <a:t>BaseClass</a:t>
            </a:r>
            <a:r>
              <a:rPr lang="en-US" b="1" dirty="0" smtClean="0"/>
              <a:t> </a:t>
            </a:r>
            <a:r>
              <a:rPr lang="en-US" b="1" dirty="0" err="1"/>
              <a:t>myBase</a:t>
            </a:r>
            <a:r>
              <a:rPr lang="en-US" b="1" dirty="0"/>
              <a:t> = new </a:t>
            </a:r>
            <a:r>
              <a:rPr lang="en-US" b="1" dirty="0" err="1"/>
              <a:t>BaseClass</a:t>
            </a:r>
            <a:r>
              <a:rPr lang="en-US" b="1" dirty="0"/>
              <a:t>(); </a:t>
            </a:r>
            <a:r>
              <a:rPr lang="kk-KZ" b="1" dirty="0" smtClean="0"/>
              <a:t>  </a:t>
            </a:r>
            <a:r>
              <a:rPr lang="en-US" b="1" dirty="0" smtClean="0"/>
              <a:t>// </a:t>
            </a:r>
            <a:r>
              <a:rPr lang="kk-KZ" sz="2400" b="1" dirty="0" smtClean="0">
                <a:solidFill>
                  <a:srgbClr val="FF0000"/>
                </a:solidFill>
              </a:rPr>
              <a:t>қате</a:t>
            </a:r>
            <a:endParaRPr lang="kk-KZ" b="1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 </a:t>
            </a:r>
            <a:r>
              <a:rPr lang="kk-KZ" b="1" dirty="0" smtClean="0"/>
              <a:t>      </a:t>
            </a:r>
            <a:r>
              <a:rPr lang="en-US" b="1" dirty="0" smtClean="0"/>
              <a:t>}</a:t>
            </a:r>
            <a:endParaRPr lang="kk-KZ" b="1" dirty="0" smtClean="0"/>
          </a:p>
          <a:p>
            <a:r>
              <a:rPr lang="en-US" b="1" dirty="0" smtClean="0"/>
              <a:t> </a:t>
            </a:r>
            <a:r>
              <a:rPr lang="en-US" b="1" dirty="0"/>
              <a:t>} </a:t>
            </a:r>
            <a:endParaRPr lang="ru-RU" b="1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76560" y="1435465"/>
            <a:ext cx="7991911" cy="923330"/>
          </a:xfrm>
          <a:prstGeom prst="rect">
            <a:avLst/>
          </a:prstGeom>
          <a:noFill/>
          <a:ln>
            <a:solidFill>
              <a:srgbClr val="00B050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Мысалда</a:t>
            </a:r>
            <a:r>
              <a:rPr lang="ru-RU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2  ф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айл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 Assembly1.cs и Assembly2.cs.  Б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ірінші</a:t>
            </a:r>
            <a:r>
              <a:rPr kumimoji="0" lang="kk-KZ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файлда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базалық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BaseClass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кл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ассы бар.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файл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BaseClass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класс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экземплярын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құруда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қате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 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6420" y="671340"/>
            <a:ext cx="7949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де</a:t>
            </a:r>
            <a:r>
              <a:rPr lang="kk-KZ" baseline="0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baseline="0" dirty="0" err="1" smtClean="0">
                <a:latin typeface="Times New Roman" pitchFamily="18" charset="0"/>
                <a:cs typeface="Times New Roman" pitchFamily="18" charset="0"/>
              </a:rPr>
              <a:t>гейін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aseline="0" dirty="0" err="1" smtClean="0">
                <a:latin typeface="Times New Roman" pitchFamily="18" charset="0"/>
                <a:cs typeface="Times New Roman" pitchFamily="18" charset="0"/>
              </a:rPr>
              <a:t>анықтайтын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15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9523" y="1510333"/>
            <a:ext cx="7344816" cy="34163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0101FD"/>
                </a:solidFill>
                <a:effectLst/>
                <a:latin typeface="Consolas"/>
              </a:rPr>
              <a:t>class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Consolas"/>
              </a:rPr>
              <a:t>A</a:t>
            </a:r>
            <a:endParaRPr lang="kk-KZ" b="1" i="0" dirty="0" smtClean="0">
              <a:solidFill>
                <a:srgbClr val="007D9A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{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 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protected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err="1" smtClean="0">
                <a:solidFill>
                  <a:srgbClr val="0101FD"/>
                </a:solidFill>
                <a:effectLst/>
                <a:latin typeface="Consolas"/>
              </a:rPr>
              <a:t>int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x = 123;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</a:t>
            </a:r>
            <a:endParaRPr lang="kk-KZ" dirty="0">
              <a:solidFill>
                <a:srgbClr val="222222"/>
              </a:solidFill>
              <a:latin typeface="Consolas"/>
            </a:endParaRPr>
          </a:p>
          <a:p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Consolas"/>
              </a:rPr>
              <a:t>class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Consolas"/>
              </a:rPr>
              <a:t>B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Consolas"/>
              </a:rPr>
              <a:t> :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Consolas"/>
              </a:rPr>
              <a:t>A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{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static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void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07D9A"/>
                </a:solidFill>
                <a:effectLst/>
                <a:latin typeface="Consolas"/>
              </a:rPr>
              <a:t>Main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()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b="0" i="0" dirty="0" smtClean="0">
                <a:solidFill>
                  <a:srgbClr val="222222"/>
                </a:solidFill>
                <a:effectLst/>
                <a:latin typeface="Consolas"/>
              </a:rPr>
              <a:t>  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{</a:t>
            </a:r>
            <a:r>
              <a:rPr lang="kk-KZ" b="0" i="0" dirty="0" smtClean="0">
                <a:solidFill>
                  <a:srgbClr val="222222"/>
                </a:solidFill>
                <a:effectLst/>
                <a:latin typeface="Consolas"/>
              </a:rPr>
              <a:t> 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Consolas"/>
              </a:rPr>
              <a:t>// </a:t>
            </a:r>
            <a:r>
              <a:rPr lang="kk-KZ" dirty="0" smtClean="0">
                <a:solidFill>
                  <a:srgbClr val="008000"/>
                </a:solidFill>
                <a:latin typeface="Consolas"/>
              </a:rPr>
              <a:t>Дұрыс, өйткені </a:t>
            </a:r>
            <a:r>
              <a:rPr lang="kk-KZ" dirty="0">
                <a:solidFill>
                  <a:srgbClr val="008000"/>
                </a:solidFill>
                <a:latin typeface="Consolas"/>
              </a:rPr>
              <a:t>класс </a:t>
            </a:r>
            <a:r>
              <a:rPr lang="en-US" dirty="0" smtClean="0">
                <a:solidFill>
                  <a:srgbClr val="008000"/>
                </a:solidFill>
                <a:latin typeface="Consolas"/>
              </a:rPr>
              <a:t>A</a:t>
            </a:r>
            <a:r>
              <a:rPr lang="kk-KZ" dirty="0" smtClean="0">
                <a:solidFill>
                  <a:srgbClr val="008000"/>
                </a:solidFill>
                <a:latin typeface="Consolas"/>
              </a:rPr>
              <a:t> классынан туындаған </a:t>
            </a:r>
          </a:p>
          <a:p>
            <a:r>
              <a:rPr lang="kk-KZ" b="0" i="0" dirty="0" smtClean="0">
                <a:solidFill>
                  <a:srgbClr val="222222"/>
                </a:solidFill>
                <a:effectLst/>
                <a:latin typeface="Consolas"/>
              </a:rPr>
              <a:t>     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/>
              </a:rPr>
              <a:t>b.x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= 10;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 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7524" y="251063"/>
            <a:ext cx="8712968" cy="373505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048668"/>
            <a:ext cx="1327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none" strike="noStrike" dirty="0" smtClean="0">
                <a:solidFill>
                  <a:srgbClr val="0078D7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protected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6420" y="671340"/>
            <a:ext cx="79496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000" baseline="0" dirty="0" smtClean="0">
                <a:latin typeface="Times New Roman" pitchFamily="18" charset="0"/>
                <a:cs typeface="Times New Roman" pitchFamily="18" charset="0"/>
              </a:rPr>
              <a:t> де</a:t>
            </a:r>
            <a:r>
              <a:rPr lang="kk-KZ" sz="2000" baseline="0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2000" baseline="0" dirty="0" err="1" smtClean="0">
                <a:latin typeface="Times New Roman" pitchFamily="18" charset="0"/>
                <a:cs typeface="Times New Roman" pitchFamily="18" charset="0"/>
              </a:rPr>
              <a:t>гейін</a:t>
            </a:r>
            <a:r>
              <a:rPr lang="ru-RU" sz="20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aseline="0" dirty="0" err="1" smtClean="0">
                <a:latin typeface="Times New Roman" pitchFamily="18" charset="0"/>
                <a:cs typeface="Times New Roman" pitchFamily="18" charset="0"/>
              </a:rPr>
              <a:t>анықтайтын</a:t>
            </a:r>
            <a:r>
              <a:rPr lang="ru-RU" sz="20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1407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20" y="620688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580881"/>
              </p:ext>
            </p:extLst>
          </p:nvPr>
        </p:nvGraphicFramePr>
        <p:xfrm>
          <a:off x="575164" y="1268760"/>
          <a:ext cx="8137688" cy="4495800"/>
        </p:xfrm>
        <a:graphic>
          <a:graphicData uri="http://schemas.openxmlformats.org/drawingml/2006/table">
            <a:tbl>
              <a:tblPr/>
              <a:tblGrid>
                <a:gridCol w="2556676"/>
                <a:gridCol w="558101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Модификаторлар</a:t>
                      </a:r>
                      <a:endParaRPr lang="ru-RU" sz="22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Мақсаты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2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200" u="none" strike="noStrike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abstract</a:t>
                      </a:r>
                      <a:endParaRPr lang="en-US" sz="2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2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 </a:t>
                      </a:r>
                      <a:r>
                        <a:rPr lang="en-US" sz="22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басқа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класстар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тек  </a:t>
                      </a:r>
                      <a:r>
                        <a:rPr lang="ru-RU" sz="2200" i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негізгі</a:t>
                      </a:r>
                      <a:r>
                        <a:rPr lang="ru-RU" sz="22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класс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ретінде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пайдалануға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арналғанын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көрсетеді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200" u="none" strike="noStrike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partial</a:t>
                      </a:r>
                      <a:endParaRPr lang="en-US" sz="2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жинақ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сборка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</a:t>
                      </a:r>
                      <a:r>
                        <a:rPr lang="kk-KZ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ңберінде</a:t>
                      </a:r>
                      <a:r>
                        <a:rPr lang="kk-KZ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орналасатын бөлінген  кластарды  анықтайды. </a:t>
                      </a:r>
                      <a:endParaRPr lang="ru-RU" sz="2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2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sealed</a:t>
                      </a:r>
                      <a:endParaRPr lang="en-US" sz="2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Класстың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мұраланбайтынын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көрсетеді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2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static</a:t>
                      </a:r>
                      <a:endParaRPr lang="en-US" sz="2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мүшесі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ағымдағы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класс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типіне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тәуелді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объекіге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тәуелді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емес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3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548" y="1726348"/>
            <a:ext cx="7038528" cy="2031325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public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class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err="1" smtClean="0">
                <a:solidFill>
                  <a:srgbClr val="007D9A"/>
                </a:solidFill>
                <a:effectLst/>
                <a:latin typeface="Consolas"/>
              </a:rPr>
              <a:t>MyBaseC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{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b="0" i="0" dirty="0" smtClean="0">
                <a:solidFill>
                  <a:srgbClr val="0101FD"/>
                </a:solidFill>
                <a:effectLst/>
                <a:latin typeface="Consolas"/>
              </a:rPr>
              <a:t>  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public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err="1" smtClean="0">
                <a:solidFill>
                  <a:srgbClr val="0101FD"/>
                </a:solidFill>
                <a:effectLst/>
                <a:latin typeface="Consolas"/>
              </a:rPr>
              <a:t>struct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/>
              </a:rPr>
              <a:t>MyStruct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b="0" i="0" dirty="0" smtClean="0">
                <a:solidFill>
                  <a:srgbClr val="222222"/>
                </a:solidFill>
                <a:effectLst/>
                <a:latin typeface="Consolas"/>
              </a:rPr>
              <a:t>  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{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b="0" i="0" dirty="0" smtClean="0">
                <a:solidFill>
                  <a:srgbClr val="0101FD"/>
                </a:solidFill>
                <a:effectLst/>
                <a:latin typeface="Consolas"/>
              </a:rPr>
              <a:t>     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public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static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err="1" smtClean="0">
                <a:solidFill>
                  <a:srgbClr val="0101FD"/>
                </a:solidFill>
                <a:effectLst/>
                <a:latin typeface="Consolas"/>
              </a:rPr>
              <a:t>int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x = 100;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 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3548" y="1080017"/>
            <a:ext cx="82029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static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kk-KZ" b="0" i="0" dirty="0" smtClean="0">
                <a:solidFill>
                  <a:srgbClr val="222222"/>
                </a:solidFill>
                <a:effectLst/>
                <a:latin typeface="Consolas"/>
              </a:rPr>
              <a:t>модификаторымен жарияланған класс </a:t>
            </a:r>
            <a:r>
              <a:rPr lang="ru-RU" dirty="0" err="1" smtClean="0"/>
              <a:t>мүшесіне</a:t>
            </a:r>
            <a:r>
              <a:rPr lang="ru-RU" dirty="0" smtClean="0"/>
              <a:t>  класс </a:t>
            </a:r>
            <a:r>
              <a:rPr lang="ru-RU" dirty="0" smtClean="0"/>
              <a:t>экземпляры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сілтеме</a:t>
            </a:r>
            <a:r>
              <a:rPr lang="ru-RU" dirty="0" smtClean="0"/>
              <a:t> </a:t>
            </a:r>
            <a:r>
              <a:rPr lang="ru-RU" dirty="0" err="1" smtClean="0"/>
              <a:t>жасауға</a:t>
            </a:r>
            <a:r>
              <a:rPr lang="ru-RU" dirty="0" smtClean="0"/>
              <a:t> </a:t>
            </a:r>
            <a:r>
              <a:rPr lang="ru-RU" dirty="0" err="1" smtClean="0"/>
              <a:t>болмайды</a:t>
            </a:r>
            <a:r>
              <a:rPr lang="ru-RU" dirty="0" smtClean="0"/>
              <a:t>. 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классты</a:t>
            </a:r>
            <a:r>
              <a:rPr lang="ru-RU" dirty="0" smtClean="0"/>
              <a:t> </a:t>
            </a:r>
            <a:r>
              <a:rPr lang="ru-RU" dirty="0" err="1" smtClean="0"/>
              <a:t>қарастырыңыз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4351" y="3896607"/>
            <a:ext cx="8232104" cy="769441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x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статикалық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класс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мүшесіне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қол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атауын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ке</a:t>
            </a:r>
            <a:r>
              <a:rPr kumimoji="0" lang="kk-KZ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ңістігі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MyBaseC.MyStruct.x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8114" y="4797152"/>
            <a:ext cx="7013961" cy="646331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Console.WriteLine</a:t>
            </a:r>
            <a:r>
              <a:rPr lang="en-US" dirty="0"/>
              <a:t>(</a:t>
            </a:r>
            <a:r>
              <a:rPr lang="en-US" dirty="0" err="1"/>
              <a:t>MyBaseC.MyStruct.x</a:t>
            </a:r>
            <a:r>
              <a:rPr lang="en-US" dirty="0" smtClean="0"/>
              <a:t>);</a:t>
            </a:r>
            <a:endParaRPr lang="kk-KZ" dirty="0" smtClean="0"/>
          </a:p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6320" y="620688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3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755412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Ұшбұрыш класын құру бойынша мысалды қарастырайық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20877"/>
            <a:ext cx="4151668" cy="3816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3960440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180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9532" y="820743"/>
            <a:ext cx="8568952" cy="563231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2B91A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treyg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{</a:t>
            </a: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kk-KZ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// Өрістерді жариялау</a:t>
            </a:r>
            <a:endParaRPr lang="kk-KZ" sz="2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private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a, b, c, p;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kk-KZ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</a:t>
            </a:r>
          </a:p>
          <a:p>
            <a:pPr>
              <a:spcAft>
                <a:spcPts val="0"/>
              </a:spcAft>
            </a:pPr>
            <a:r>
              <a:rPr lang="kk-KZ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// Әдісті құру</a:t>
            </a:r>
            <a:endParaRPr lang="ru-RU" sz="2000" b="1" dirty="0" smtClean="0">
              <a:solidFill>
                <a:schemeClr val="accent3">
                  <a:lumMod val="75000"/>
                </a:schemeClr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vvod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sa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sb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sc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{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it-IT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(sa &gt; 0 &amp;&amp; sb &gt; 0 &amp;&amp; sc &gt; 0)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{</a:t>
            </a: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it-IT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if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(sa + sb &gt; sc &amp;&amp; sa + sc &gt; sb &amp;&amp; sb + sc &gt; sa)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{    a = sa; b = sb; c = sc;</a:t>
            </a: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it-IT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p = a + b + c;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   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ru-RU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"Периметр треугольника = "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+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p.ToString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();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}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ru-RU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"Одна из сторон треугольника больше суммы двух  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         </a:t>
            </a:r>
            <a:r>
              <a:rPr lang="ru-RU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других. </a:t>
            </a:r>
            <a:r>
              <a:rPr lang="ru-RU" sz="2000" b="1" dirty="0" smtClean="0">
                <a:solidFill>
                  <a:srgbClr val="A31515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Повторите ввод "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}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else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ss</a:t>
            </a:r>
            <a:r>
              <a:rPr lang="ru-RU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ru-RU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"Одна из сторон треугольника меньше 0! Повторите ввод</a:t>
            </a:r>
            <a:r>
              <a:rPr lang="en-US" sz="2000" b="1" dirty="0" smtClean="0">
                <a:solidFill>
                  <a:srgbClr val="A31515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"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endParaRPr lang="ru-RU" sz="2000" b="1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}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7524" y="103168"/>
            <a:ext cx="8712968" cy="317466"/>
          </a:xfrm>
          <a:prstGeom prst="rect">
            <a:avLst/>
          </a:prstGeom>
        </p:spPr>
        <p:txBody>
          <a:bodyPr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20633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Ұшбұрыш класын құру бойынша мысалды қарастырайық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305341"/>
            <a:ext cx="7848872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  <a:ea typeface="Times New Roman"/>
              </a:rPr>
              <a:t>private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  <a:ea typeface="Times New Roman"/>
              </a:rPr>
              <a:t>void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 button1_Click(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  <a:ea typeface="Times New Roman"/>
              </a:rPr>
              <a:t>object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 sender, </a:t>
            </a:r>
            <a:r>
              <a:rPr lang="en-US" b="1" dirty="0" err="1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EventArgs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 e)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{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</a:t>
            </a:r>
            <a:r>
              <a:rPr lang="en-US" b="1" dirty="0" err="1" smtClean="0">
                <a:solidFill>
                  <a:srgbClr val="0000FF"/>
                </a:solidFill>
                <a:effectLst/>
                <a:latin typeface="Courier New"/>
                <a:ea typeface="Times New Roman"/>
              </a:rPr>
              <a:t>int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 A, B, C;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</a:t>
            </a:r>
            <a:r>
              <a:rPr lang="en-US" sz="2400" b="1" i="1" dirty="0" err="1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treyg</a:t>
            </a:r>
            <a:r>
              <a:rPr lang="en-US" sz="2400" b="1" i="1" dirty="0" smtClean="0">
                <a:effectLst/>
                <a:latin typeface="Courier New"/>
                <a:ea typeface="Times New Roman"/>
              </a:rPr>
              <a:t> t = </a:t>
            </a:r>
            <a:r>
              <a:rPr lang="en-US" sz="2400" b="1" i="1" dirty="0" smtClean="0">
                <a:solidFill>
                  <a:srgbClr val="0000FF"/>
                </a:solidFill>
                <a:effectLst/>
                <a:latin typeface="Courier New"/>
                <a:ea typeface="Times New Roman"/>
              </a:rPr>
              <a:t>new</a:t>
            </a:r>
            <a:r>
              <a:rPr lang="en-US" sz="2400" b="1" i="1" dirty="0" smtClean="0">
                <a:effectLst/>
                <a:latin typeface="Courier New"/>
                <a:ea typeface="Times New Roman"/>
              </a:rPr>
              <a:t> </a:t>
            </a:r>
            <a:r>
              <a:rPr lang="en-US" sz="2400" b="1" i="1" dirty="0" err="1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treyg</a:t>
            </a:r>
            <a:r>
              <a:rPr lang="en-US" sz="2400" b="1" i="1" dirty="0" smtClean="0">
                <a:effectLst/>
                <a:latin typeface="Courier New"/>
                <a:ea typeface="Times New Roman"/>
              </a:rPr>
              <a:t>();</a:t>
            </a:r>
            <a:endParaRPr lang="ru-RU" sz="1600" b="1" i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A = </a:t>
            </a:r>
            <a:r>
              <a:rPr lang="en-US" b="1" dirty="0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Convert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.ToInt32(textBox1.Text);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B = </a:t>
            </a:r>
            <a:r>
              <a:rPr lang="en-US" b="1" dirty="0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Convert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.ToInt32(textBox2.Text);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C = </a:t>
            </a:r>
            <a:r>
              <a:rPr lang="en-US" b="1" dirty="0" smtClean="0">
                <a:solidFill>
                  <a:srgbClr val="2B91AF"/>
                </a:solidFill>
                <a:effectLst/>
                <a:latin typeface="Courier New"/>
                <a:ea typeface="Times New Roman"/>
              </a:rPr>
              <a:t>Convert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.ToInt32(textBox3.Text);    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</a:t>
            </a:r>
            <a:r>
              <a:rPr lang="en-US" sz="2400" b="1" i="1" dirty="0" err="1" smtClean="0">
                <a:effectLst/>
                <a:latin typeface="Courier New"/>
                <a:ea typeface="Times New Roman"/>
              </a:rPr>
              <a:t>t.vvod</a:t>
            </a:r>
            <a:r>
              <a:rPr lang="en-US" sz="2400" b="1" i="1" dirty="0" smtClean="0">
                <a:effectLst/>
                <a:latin typeface="Courier New"/>
                <a:ea typeface="Times New Roman"/>
              </a:rPr>
              <a:t>(A,B,C);</a:t>
            </a:r>
            <a:endParaRPr lang="ru-RU" sz="1600" b="1" i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  textBox4.Text = </a:t>
            </a:r>
            <a:r>
              <a:rPr lang="en-US" b="1" dirty="0" err="1" smtClean="0">
                <a:effectLst/>
                <a:latin typeface="Courier New"/>
                <a:ea typeface="Times New Roman"/>
              </a:rPr>
              <a:t>t.ss</a:t>
            </a:r>
            <a:r>
              <a:rPr lang="en-US" b="1" dirty="0" smtClean="0">
                <a:effectLst/>
                <a:latin typeface="Courier New"/>
                <a:ea typeface="Times New Roman"/>
              </a:rPr>
              <a:t>;       </a:t>
            </a:r>
            <a:endParaRPr lang="ru-RU" sz="12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effectLst/>
                <a:latin typeface="Courier New"/>
                <a:ea typeface="Times New Roman"/>
              </a:rPr>
              <a:t>   </a:t>
            </a:r>
            <a:r>
              <a:rPr lang="ru-RU" b="1" dirty="0" smtClean="0">
                <a:effectLst/>
                <a:latin typeface="Courier New"/>
                <a:ea typeface="Times New Roman"/>
              </a:rPr>
              <a:t>}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85017" y="1835532"/>
            <a:ext cx="349044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Класс </a:t>
            </a:r>
            <a:r>
              <a:rPr lang="ru-RU" dirty="0" err="1" smtClean="0"/>
              <a:t>объектісі</a:t>
            </a:r>
            <a:r>
              <a:rPr lang="ru-RU" dirty="0" smtClean="0"/>
              <a:t> </a:t>
            </a:r>
            <a:r>
              <a:rPr lang="ru-RU" dirty="0" smtClean="0"/>
              <a:t> – </a:t>
            </a:r>
            <a:r>
              <a:rPr lang="en-US" b="1" dirty="0" smtClean="0"/>
              <a:t>t</a:t>
            </a:r>
            <a:r>
              <a:rPr lang="kk-KZ" b="1" dirty="0" smtClean="0"/>
              <a:t> айнымалысы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4788024" y="2081173"/>
            <a:ext cx="437592" cy="1236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012160" y="3356992"/>
            <a:ext cx="259412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Класс </a:t>
            </a:r>
            <a:r>
              <a:rPr lang="ru-RU" dirty="0" err="1" smtClean="0"/>
              <a:t>әдісін</a:t>
            </a:r>
            <a:r>
              <a:rPr lang="ru-RU" dirty="0" smtClean="0"/>
              <a:t> </a:t>
            </a:r>
            <a:r>
              <a:rPr lang="ru-RU" dirty="0" err="1" smtClean="0"/>
              <a:t>ша</a:t>
            </a:r>
            <a:r>
              <a:rPr lang="kk-KZ" dirty="0"/>
              <a:t>қ</a:t>
            </a:r>
            <a:r>
              <a:rPr lang="ru-RU" dirty="0" err="1" smtClean="0"/>
              <a:t>ыру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en-US" dirty="0" smtClean="0"/>
              <a:t>t</a:t>
            </a:r>
            <a:r>
              <a:rPr lang="kk-KZ" dirty="0" smtClean="0"/>
              <a:t> айнымалы арқылы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3948367" y="3501008"/>
            <a:ext cx="208823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2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Класс дегеніміз – өрістерден, әдістерден және оқиғалардан тұратын деректер типі.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Деректер типі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дегеніміз – класс данасы деп аталатын көптеген объекттердің қасиеттері мен әрекеттерін сипаттайтын семантикалық бірлік.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Семантикалық турде класс класс өрістері, класс әдістері мен оқиғаларының сипаттамасы деп аталатын деректер сипаттамасын ұсынады.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Кейбір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авторлар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модуль болып келетін кластарды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жеке топтарға бөледі, мысалы, басқару элементтерінің класы. Ондай кластардың қосымша қызметтері бар. Олар жоба құрылымының жеке архитектуралық бірлігі болып келеді.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Кластың жалпы сипаттамасы келесі форматта болады (міндетті емес элементтер квадратты жақшаларда көрсетілген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181057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[атрибуттар]  [спецификаторлар]  </a:t>
            </a:r>
          </a:p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сlass    кластың_атауы [ :түп тегі ]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{ кластың_денесі }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9944" y="3789040"/>
            <a:ext cx="7738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атрибуттар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– класс туралы қосымша мәліметті береді;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 спецификаторлар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– класс құрамына қол жеткізу шарттарын анықтайды.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түп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тегі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(родители)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базалы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класс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денесі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класс элемент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терінің құрамын анықтайды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9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Класстарды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жариялау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Класстарды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көрсетілгендей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класс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class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жарияланады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636351"/>
            <a:ext cx="7920880" cy="1200329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public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/>
              </a:rPr>
              <a:t>class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b="0" i="0" dirty="0" smtClean="0">
                <a:solidFill>
                  <a:srgbClr val="007D9A"/>
                </a:solidFill>
                <a:effectLst/>
                <a:latin typeface="Consolas"/>
              </a:rPr>
              <a:t>Customer</a:t>
            </a:r>
            <a:endParaRPr lang="kk-KZ" b="0" i="0" dirty="0" smtClean="0">
              <a:solidFill>
                <a:srgbClr val="007D9A"/>
              </a:solidFill>
              <a:effectLst/>
              <a:latin typeface="Consolas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 { </a:t>
            </a:r>
            <a:endParaRPr lang="kk-KZ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kk-KZ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Consolas"/>
              </a:rPr>
              <a:t>//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Өрістер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, 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қасиеттер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, 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әдістер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 мен 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оқиғалар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 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осында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 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Consolas"/>
              </a:rPr>
              <a:t>жазылады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Consolas"/>
              </a:rPr>
              <a:t>.</a:t>
            </a:r>
          </a:p>
          <a:p>
            <a:r>
              <a:rPr lang="ru-RU" dirty="0">
                <a:solidFill>
                  <a:srgbClr val="008000"/>
                </a:solidFill>
                <a:latin typeface="Consolas"/>
              </a:rPr>
              <a:t> 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/>
              </a:rPr>
              <a:t>}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944557"/>
            <a:ext cx="79070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Класс </a:t>
            </a:r>
            <a:r>
              <a:rPr lang="ru-RU" b="1" dirty="0" err="1" smtClean="0"/>
              <a:t>мүшелері</a:t>
            </a:r>
            <a:r>
              <a:rPr lang="ru-RU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Конструкторлар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Константалар</a:t>
            </a:r>
            <a:r>
              <a:rPr lang="ru-RU" dirty="0"/>
              <a:t>/</a:t>
            </a:r>
            <a:r>
              <a:rPr lang="ru-RU" dirty="0" err="1"/>
              <a:t>тұрақтылар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Өрістер</a:t>
            </a:r>
            <a:r>
              <a:rPr lang="ru-RU" dirty="0"/>
              <a:t> / Поля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Әдістер</a:t>
            </a:r>
            <a:r>
              <a:rPr lang="ru-RU" dirty="0"/>
              <a:t> /Методы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>
                <a:hlinkClick r:id="rId2"/>
              </a:rPr>
              <a:t>Қасиеттер</a:t>
            </a:r>
            <a:r>
              <a:rPr lang="ru-RU" dirty="0">
                <a:hlinkClick r:id="rId2"/>
              </a:rPr>
              <a:t> </a:t>
            </a:r>
            <a:r>
              <a:rPr lang="ru-RU" dirty="0"/>
              <a:t>/Свойства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Операторылар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Оқиғалар</a:t>
            </a:r>
            <a:r>
              <a:rPr lang="ru-RU" dirty="0"/>
              <a:t> / События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Делегатытар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Классытар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Интерфейстер</a:t>
            </a: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Құрылымдар</a:t>
            </a:r>
            <a:r>
              <a:rPr lang="ru-RU" dirty="0"/>
              <a:t> / Структуры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5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87524" y="103167"/>
            <a:ext cx="8712968" cy="373505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9378" y="1553681"/>
            <a:ext cx="8028892" cy="4801314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class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Times New Roman" pitchFamily="18" charset="0"/>
                <a:cs typeface="Times New Roman" pitchFamily="18" charset="0"/>
              </a:rPr>
              <a:t>Child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{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err="1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age; 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name;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endParaRPr lang="kk-KZ" b="1" i="0" dirty="0" smtClean="0">
              <a:solidFill>
                <a:srgbClr val="008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kk-KZ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Әдеттегі конструктор</a:t>
            </a:r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Times New Roman" pitchFamily="18" charset="0"/>
                <a:cs typeface="Times New Roman" pitchFamily="18" charset="0"/>
              </a:rPr>
              <a:t>Child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()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{ name = </a:t>
            </a:r>
            <a:r>
              <a:rPr lang="en-US" b="1" i="0" dirty="0" smtClean="0">
                <a:solidFill>
                  <a:srgbClr val="A31515"/>
                </a:solidFill>
                <a:effectLst/>
                <a:latin typeface="Times New Roman" pitchFamily="18" charset="0"/>
                <a:cs typeface="Times New Roman" pitchFamily="18" charset="0"/>
              </a:rPr>
              <a:t>"N/A"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; }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kk-KZ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Конструктор</a:t>
            </a:r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smtClean="0">
                <a:solidFill>
                  <a:srgbClr val="007D9A"/>
                </a:solidFill>
                <a:effectLst/>
                <a:latin typeface="Times New Roman" pitchFamily="18" charset="0"/>
                <a:cs typeface="Times New Roman" pitchFamily="18" charset="0"/>
              </a:rPr>
              <a:t>Child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name, </a:t>
            </a:r>
            <a:r>
              <a:rPr lang="en-US" b="1" i="0" dirty="0" err="1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age)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.name = name; </a:t>
            </a:r>
            <a:r>
              <a:rPr lang="en-US" b="1" i="0" dirty="0" err="1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b="1" i="0" dirty="0" err="1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.age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= age; }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kk-KZ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Класс әдісі</a:t>
            </a:r>
            <a:r>
              <a:rPr lang="en-US" b="1" i="0" dirty="0" smtClean="0"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smtClean="0">
                <a:solidFill>
                  <a:srgbClr val="0101FD"/>
                </a:solidFill>
                <a:effectLst/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0" dirty="0" err="1" smtClean="0">
                <a:solidFill>
                  <a:srgbClr val="007D9A"/>
                </a:solidFill>
                <a:effectLst/>
                <a:latin typeface="Times New Roman" pitchFamily="18" charset="0"/>
                <a:cs typeface="Times New Roman" pitchFamily="18" charset="0"/>
              </a:rPr>
              <a:t>PrintChild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()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en-US" b="1" i="0" dirty="0" err="1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Console.WriteLine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0" dirty="0" smtClean="0">
                <a:solidFill>
                  <a:srgbClr val="A31515"/>
                </a:solidFill>
                <a:effectLst/>
                <a:latin typeface="Times New Roman" pitchFamily="18" charset="0"/>
                <a:cs typeface="Times New Roman" pitchFamily="18" charset="0"/>
              </a:rPr>
              <a:t>"{0}, {1} years old."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name, age); </a:t>
            </a:r>
            <a:endParaRPr lang="kk-KZ" b="1" i="0" dirty="0" smtClean="0"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68000"/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}</a:t>
            </a:r>
            <a:endParaRPr lang="kk-KZ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0" dirty="0" smtClean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}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4867" y="476672"/>
            <a:ext cx="2703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Классты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9378" y="845795"/>
            <a:ext cx="8028892" cy="707886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/>
              <a:t>Child</a:t>
            </a:r>
            <a:r>
              <a:rPr lang="ru-RU" sz="2000" dirty="0" smtClean="0"/>
              <a:t> </a:t>
            </a:r>
            <a:r>
              <a:rPr lang="ru-RU" sz="2000" dirty="0" smtClean="0"/>
              <a:t>классы   </a:t>
            </a:r>
            <a:r>
              <a:rPr lang="ru-RU" sz="2000" dirty="0" err="1" smtClean="0"/>
              <a:t>екі</a:t>
            </a:r>
            <a:r>
              <a:rPr lang="ru-RU" sz="2000" dirty="0" smtClean="0"/>
              <a:t> </a:t>
            </a:r>
            <a:r>
              <a:rPr lang="ru-RU" sz="2000" dirty="0" err="1" smtClean="0"/>
              <a:t>жабық</a:t>
            </a:r>
            <a:r>
              <a:rPr lang="ru-RU" sz="2000" dirty="0" smtClean="0"/>
              <a:t> </a:t>
            </a:r>
            <a:r>
              <a:rPr lang="ru-RU" sz="2000" dirty="0" err="1" smtClean="0"/>
              <a:t>өрістерден</a:t>
            </a:r>
            <a:r>
              <a:rPr lang="ru-RU" sz="2000" dirty="0" smtClean="0"/>
              <a:t> (</a:t>
            </a:r>
            <a:r>
              <a:rPr lang="ru-RU" sz="2000" dirty="0" err="1" smtClean="0"/>
              <a:t>name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</a:t>
            </a:r>
            <a:r>
              <a:rPr lang="ru-RU" sz="2000" dirty="0" smtClean="0"/>
              <a:t> </a:t>
            </a:r>
            <a:r>
              <a:rPr lang="ru-RU" sz="2000" dirty="0" err="1" smtClean="0"/>
              <a:t>age</a:t>
            </a:r>
            <a:r>
              <a:rPr lang="ru-RU" sz="2000" dirty="0"/>
              <a:t>), </a:t>
            </a:r>
            <a:r>
              <a:rPr lang="ru-RU" sz="2000" dirty="0" err="1" smtClean="0"/>
              <a:t>екі</a:t>
            </a:r>
            <a:r>
              <a:rPr lang="ru-RU" sz="2000" dirty="0" smtClean="0"/>
              <a:t> </a:t>
            </a:r>
            <a:r>
              <a:rPr lang="ru-RU" sz="2000" dirty="0" err="1" smtClean="0"/>
              <a:t>ортақ</a:t>
            </a:r>
            <a:r>
              <a:rPr lang="ru-RU" sz="2000" dirty="0" smtClean="0"/>
              <a:t>/</a:t>
            </a:r>
            <a:r>
              <a:rPr lang="ru-RU" sz="2000" dirty="0" err="1" smtClean="0"/>
              <a:t>ашық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конструктордан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</a:t>
            </a:r>
            <a:r>
              <a:rPr lang="ru-RU" sz="2000" dirty="0" smtClean="0"/>
              <a:t> </a:t>
            </a:r>
            <a:r>
              <a:rPr lang="ru-RU" sz="2000" dirty="0" err="1" smtClean="0"/>
              <a:t>бір</a:t>
            </a:r>
            <a:r>
              <a:rPr lang="ru-RU" sz="2000" dirty="0" smtClean="0"/>
              <a:t> </a:t>
            </a:r>
            <a:r>
              <a:rPr lang="ru-RU" sz="2000" dirty="0" err="1" smtClean="0"/>
              <a:t>ортақ</a:t>
            </a:r>
            <a:r>
              <a:rPr lang="ru-RU" sz="2000" dirty="0" smtClean="0"/>
              <a:t>/</a:t>
            </a:r>
            <a:r>
              <a:rPr lang="ru-RU" sz="2000" dirty="0" err="1" smtClean="0"/>
              <a:t>ашық</a:t>
            </a:r>
            <a:r>
              <a:rPr lang="ru-RU" sz="2000" dirty="0" smtClean="0"/>
              <a:t>  </a:t>
            </a:r>
            <a:r>
              <a:rPr lang="ru-RU" sz="2000" dirty="0" err="1" smtClean="0"/>
              <a:t>әдістен</a:t>
            </a:r>
            <a:r>
              <a:rPr lang="ru-RU" sz="2000" dirty="0" smtClean="0"/>
              <a:t> </a:t>
            </a:r>
            <a:r>
              <a:rPr lang="ru-RU" sz="2000" dirty="0" err="1" smtClean="0"/>
              <a:t>тұрады</a:t>
            </a:r>
            <a:r>
              <a:rPr lang="ru-RU" sz="2000" dirty="0" smtClean="0"/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1" y="1422068"/>
            <a:ext cx="8028893" cy="5016758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class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sz="1600" b="0" i="0" dirty="0" err="1" smtClean="0">
                <a:solidFill>
                  <a:srgbClr val="007D9A"/>
                </a:solidFill>
                <a:effectLst/>
                <a:latin typeface="Consolas"/>
              </a:rPr>
              <a:t>StringTest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{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static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void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r>
              <a:rPr lang="en-US" sz="1600" b="0" i="0" dirty="0" smtClean="0">
                <a:solidFill>
                  <a:srgbClr val="007D9A"/>
                </a:solidFill>
                <a:effectLst/>
                <a:latin typeface="Consolas"/>
              </a:rPr>
              <a:t>Main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()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{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008000"/>
                </a:solidFill>
                <a:effectLst/>
                <a:latin typeface="Consolas"/>
              </a:rPr>
              <a:t>// Create objects by using the new operator: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 child1 = </a:t>
            </a:r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new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Child(</a:t>
            </a:r>
            <a:r>
              <a:rPr lang="en-US" sz="1600" b="0" i="0" dirty="0" smtClean="0">
                <a:solidFill>
                  <a:srgbClr val="A31515"/>
                </a:solidFill>
                <a:effectLst/>
                <a:latin typeface="Consolas"/>
              </a:rPr>
              <a:t>"Craig"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, 11);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 child2 = </a:t>
            </a:r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new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Child(</a:t>
            </a:r>
            <a:r>
              <a:rPr lang="en-US" sz="1600" b="0" i="0" dirty="0" smtClean="0">
                <a:solidFill>
                  <a:srgbClr val="A31515"/>
                </a:solidFill>
                <a:effectLst/>
                <a:latin typeface="Consolas"/>
              </a:rPr>
              <a:t>"Sally"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, 10);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endParaRPr lang="kk-KZ" sz="1600" b="0" i="0" dirty="0" smtClean="0">
              <a:solidFill>
                <a:srgbClr val="008000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008000"/>
                </a:solidFill>
                <a:effectLst/>
                <a:latin typeface="Consolas"/>
              </a:rPr>
              <a:t>// Create an object using the default constructor: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 child3 = </a:t>
            </a:r>
            <a:r>
              <a:rPr lang="en-US" sz="1600" b="0" i="0" dirty="0" smtClean="0">
                <a:solidFill>
                  <a:srgbClr val="0101FD"/>
                </a:solidFill>
                <a:effectLst/>
                <a:latin typeface="Consolas"/>
              </a:rPr>
              <a:t>new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Child();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endParaRPr lang="kk-KZ" sz="1600" b="0" i="0" dirty="0" smtClean="0">
              <a:solidFill>
                <a:srgbClr val="008000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008000"/>
                </a:solidFill>
                <a:effectLst/>
                <a:latin typeface="Consolas"/>
              </a:rPr>
              <a:t>// Display results: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err="1" smtClean="0">
                <a:solidFill>
                  <a:srgbClr val="222222"/>
                </a:solidFill>
                <a:effectLst/>
                <a:latin typeface="Consolas"/>
              </a:rPr>
              <a:t>Console.Write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(</a:t>
            </a:r>
            <a:r>
              <a:rPr lang="en-US" sz="1600" b="0" i="0" dirty="0" smtClean="0">
                <a:solidFill>
                  <a:srgbClr val="A31515"/>
                </a:solidFill>
                <a:effectLst/>
                <a:latin typeface="Consolas"/>
              </a:rPr>
              <a:t>"Child #1: "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child1.PrintChild();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err="1" smtClean="0">
                <a:solidFill>
                  <a:srgbClr val="222222"/>
                </a:solidFill>
                <a:effectLst/>
                <a:latin typeface="Consolas"/>
              </a:rPr>
              <a:t>Console.Write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(</a:t>
            </a:r>
            <a:r>
              <a:rPr lang="en-US" sz="1600" b="0" i="0" dirty="0" smtClean="0">
                <a:solidFill>
                  <a:srgbClr val="A31515"/>
                </a:solidFill>
                <a:effectLst/>
                <a:latin typeface="Consolas"/>
              </a:rPr>
              <a:t>"Child #2: "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child2.PrintChild();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err="1" smtClean="0">
                <a:solidFill>
                  <a:srgbClr val="222222"/>
                </a:solidFill>
                <a:effectLst/>
                <a:latin typeface="Consolas"/>
              </a:rPr>
              <a:t>Console.Write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(</a:t>
            </a:r>
            <a:r>
              <a:rPr lang="en-US" sz="1600" b="0" i="0" dirty="0" smtClean="0">
                <a:solidFill>
                  <a:srgbClr val="A31515"/>
                </a:solidFill>
                <a:effectLst/>
                <a:latin typeface="Consolas"/>
              </a:rPr>
              <a:t>"Child #3: "</a:t>
            </a:r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); </a:t>
            </a:r>
            <a:endParaRPr lang="kk-KZ" sz="1600" b="0" i="0" dirty="0" smtClean="0">
              <a:solidFill>
                <a:srgbClr val="222222"/>
              </a:solidFill>
              <a:effectLst/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child3.PrintChild(); </a:t>
            </a:r>
            <a:endParaRPr lang="kk-KZ" sz="1600" dirty="0">
              <a:solidFill>
                <a:srgbClr val="222222"/>
              </a:solidFill>
              <a:latin typeface="Consolas"/>
            </a:endParaRPr>
          </a:p>
          <a:p>
            <a:pPr indent="432000"/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} </a:t>
            </a:r>
            <a:endParaRPr lang="kk-KZ" sz="1600" dirty="0">
              <a:solidFill>
                <a:srgbClr val="222222"/>
              </a:solidFill>
              <a:latin typeface="Consolas"/>
            </a:endParaRPr>
          </a:p>
          <a:p>
            <a:r>
              <a:rPr lang="en-US" sz="1600" b="0" i="0" dirty="0" smtClean="0">
                <a:solidFill>
                  <a:srgbClr val="222222"/>
                </a:solidFill>
                <a:effectLst/>
                <a:latin typeface="Consolas"/>
              </a:rPr>
              <a:t>}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683404"/>
            <a:ext cx="2703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Классты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39553" y="1021958"/>
            <a:ext cx="8028892" cy="400110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/>
              <a:t>StringTest</a:t>
            </a:r>
            <a:r>
              <a:rPr lang="ru-RU" sz="2000" dirty="0" smtClean="0"/>
              <a:t> </a:t>
            </a:r>
            <a:r>
              <a:rPr lang="ru-RU" sz="2000" dirty="0" smtClean="0"/>
              <a:t>классы </a:t>
            </a:r>
            <a:r>
              <a:rPr lang="ru-RU" sz="2000" dirty="0" err="1" smtClean="0"/>
              <a:t>Main</a:t>
            </a:r>
            <a:r>
              <a:rPr lang="ru-RU" sz="2000" dirty="0" smtClean="0"/>
              <a:t>  </a:t>
            </a:r>
            <a:r>
              <a:rPr lang="ru-RU" sz="2000" dirty="0" err="1" smtClean="0"/>
              <a:t>әдісін</a:t>
            </a:r>
            <a:r>
              <a:rPr lang="ru-RU" sz="2000" dirty="0" smtClean="0"/>
              <a:t> </a:t>
            </a:r>
            <a:r>
              <a:rPr lang="ru-RU" sz="2000" dirty="0" err="1" smtClean="0"/>
              <a:t>сақтау</a:t>
            </a:r>
            <a:r>
              <a:rPr lang="ru-RU" sz="2000" dirty="0" smtClean="0"/>
              <a:t> </a:t>
            </a:r>
            <a:r>
              <a:rPr lang="ru-RU" sz="2000" dirty="0" err="1" smtClean="0"/>
              <a:t>үшін</a:t>
            </a:r>
            <a:r>
              <a:rPr lang="ru-RU" sz="2000" dirty="0" smtClean="0"/>
              <a:t> </a:t>
            </a:r>
            <a:r>
              <a:rPr lang="ru-RU" sz="2000" dirty="0" err="1" smtClean="0"/>
              <a:t>қолданылады</a:t>
            </a:r>
            <a:r>
              <a:rPr lang="ru-RU" sz="2000" dirty="0" smtClean="0"/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34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638" y="764704"/>
            <a:ext cx="828092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Объектілерді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ауыстырылатынына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объект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типін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класс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/сущность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класс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/экземпляры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6201" y="2780928"/>
            <a:ext cx="8049794" cy="64633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679817" y="3652858"/>
            <a:ext cx="8024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Customer object1 = new Customer();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01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896" y="872560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типтер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мүшелерінің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ласстарды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жариялануын өзгертуге қолданылады.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C#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тіліндегі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103167"/>
            <a:ext cx="8712968" cy="517521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471155"/>
              </p:ext>
            </p:extLst>
          </p:nvPr>
        </p:nvGraphicFramePr>
        <p:xfrm>
          <a:off x="575164" y="2348880"/>
          <a:ext cx="8137688" cy="3017520"/>
        </p:xfrm>
        <a:graphic>
          <a:graphicData uri="http://schemas.openxmlformats.org/drawingml/2006/table">
            <a:tbl>
              <a:tblPr/>
              <a:tblGrid>
                <a:gridCol w="4896544"/>
                <a:gridCol w="3241144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Модификаторлар</a:t>
                      </a:r>
                      <a:endParaRPr lang="ru-RU" sz="2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Мақсаты</a:t>
                      </a:r>
                      <a:r>
                        <a:rPr lang="ru-RU" sz="24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fontAlgn="t"/>
                      <a:r>
                        <a:rPr lang="ru-RU" sz="2400" u="sng" dirty="0" err="1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Қол</a:t>
                      </a:r>
                      <a:r>
                        <a:rPr lang="ru-RU" sz="2400" u="sng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 </a:t>
                      </a:r>
                      <a:r>
                        <a:rPr lang="ru-RU" sz="2400" u="sng" dirty="0" err="1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жеткізу</a:t>
                      </a:r>
                      <a:r>
                        <a:rPr lang="ru-RU" sz="2400" u="sng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 </a:t>
                      </a:r>
                      <a:r>
                        <a:rPr lang="ru-RU" sz="2400" u="sng" dirty="0" err="1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модификаторлары</a:t>
                      </a:r>
                      <a:r>
                        <a:rPr lang="ru-RU" sz="2400" u="sng" baseline="0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 </a:t>
                      </a:r>
                      <a:r>
                        <a:rPr lang="en-US" sz="2400" u="sng" baseline="0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(</a:t>
                      </a:r>
                      <a:r>
                        <a:rPr lang="ru-RU" sz="2400" u="sng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Модификаторы доступа</a:t>
                      </a:r>
                      <a:r>
                        <a:rPr lang="en-US" sz="2400" u="sng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public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 </a:t>
                      </a:r>
                      <a:r>
                        <a:rPr lang="en-US" sz="24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private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 </a:t>
                      </a:r>
                      <a:r>
                        <a:rPr lang="en-US" sz="24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internal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 </a:t>
                      </a:r>
                      <a:r>
                        <a:rPr lang="en-US" sz="2400" u="none" strike="noStrike" dirty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protected</a:t>
                      </a:r>
                      <a:endParaRPr lang="en-US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Типтер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олардың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мүшелеріне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ң</a:t>
                      </a:r>
                      <a:r>
                        <a:rPr lang="ru-RU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гейін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анықтайды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5589240"/>
            <a:ext cx="8099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dirty="0" err="1" smtClean="0"/>
              <a:t>Әдітте</a:t>
            </a:r>
            <a:r>
              <a:rPr lang="ru-RU" dirty="0" smtClean="0"/>
              <a:t> класс </a:t>
            </a:r>
            <a:r>
              <a:rPr lang="ru-RU" dirty="0" err="1" smtClean="0"/>
              <a:t>мүшелері</a:t>
            </a:r>
            <a:r>
              <a:rPr lang="ru-RU" dirty="0" smtClean="0"/>
              <a:t> </a:t>
            </a:r>
            <a:r>
              <a:rPr lang="ru-RU" dirty="0" err="1" smtClean="0"/>
              <a:t>жабық</a:t>
            </a:r>
            <a:r>
              <a:rPr lang="ru-RU" dirty="0" smtClean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en-US" dirty="0"/>
              <a:t>(</a:t>
            </a:r>
            <a:r>
              <a:rPr lang="en-US" dirty="0">
                <a:hlinkClick r:id="rId6"/>
              </a:rPr>
              <a:t>protected</a:t>
            </a:r>
            <a:r>
              <a:rPr lang="en-US" dirty="0"/>
              <a:t>  </a:t>
            </a:r>
            <a:r>
              <a:rPr lang="ru-RU" dirty="0"/>
              <a:t>модификаторы </a:t>
            </a:r>
            <a:r>
              <a:rPr lang="kk-KZ" dirty="0"/>
              <a:t>қолданылады</a:t>
            </a:r>
            <a:r>
              <a:rPr lang="en-US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4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896" y="624568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типтер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мүшелерінің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ласстарды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  жариялануын өзгертуге қолданылады.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C#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тіліндегі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модификаторлар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7524" y="251063"/>
            <a:ext cx="8712968" cy="373505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600" b="1" smtClean="0">
                <a:latin typeface="Times New Roman" pitchFamily="18" charset="0"/>
                <a:cs typeface="Times New Roman" pitchFamily="18" charset="0"/>
              </a:rPr>
              <a:t>КЛАСС ҰҒЫМЫ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973671"/>
              </p:ext>
            </p:extLst>
          </p:nvPr>
        </p:nvGraphicFramePr>
        <p:xfrm>
          <a:off x="400200" y="1736012"/>
          <a:ext cx="8137688" cy="4465320"/>
        </p:xfrm>
        <a:graphic>
          <a:graphicData uri="http://schemas.openxmlformats.org/drawingml/2006/table">
            <a:tbl>
              <a:tblPr/>
              <a:tblGrid>
                <a:gridCol w="2227584"/>
                <a:gridCol w="5910104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Модификаторлар</a:t>
                      </a:r>
                      <a:endParaRPr lang="ru-RU" sz="18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Мақсаты</a:t>
                      </a:r>
                      <a:r>
                        <a:rPr lang="ru-RU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fontAlgn="t"/>
                      <a:r>
                        <a:rPr lang="en-US" sz="2000" u="none" strike="noStrike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public</a:t>
                      </a:r>
                      <a:endParaRPr lang="en-US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жоғарғы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құқыққа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Класс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оның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мүшелеріне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жеткізуге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шектеу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жоқ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fontAlgn="t"/>
                      <a:r>
                        <a:rPr lang="en-US" sz="2000" u="none" strike="noStrike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private</a:t>
                      </a:r>
                      <a:endParaRPr lang="en-US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жеткізуге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жабықсболады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минималды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құқыққа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Класстың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жабық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мүшелеріне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тек класс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денесінде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kk-KZ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ішкі құрылымында </a:t>
                      </a:r>
                      <a:r>
                        <a:rPr lang="en-US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ғана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мүмкін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fontAlgn="t"/>
                      <a:r>
                        <a:rPr lang="en-US" sz="2000" u="none" strike="noStrike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internal</a:t>
                      </a:r>
                      <a:endParaRPr lang="en-US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Ішкі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типтер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мүшелер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сол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жинақта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сборка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орналасқан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файлдарға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ғана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жетімді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fontAlgn="t"/>
                      <a:r>
                        <a:rPr lang="en-US" sz="2000" u="none" strike="noStrike" dirty="0" smtClean="0">
                          <a:solidFill>
                            <a:srgbClr val="0078D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protected</a:t>
                      </a:r>
                      <a:endParaRPr lang="en-US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Базалық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класстың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қорғалған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элементіне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жеткізу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мұрагерлік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класста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20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орындалады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60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1239</Words>
  <Application>Microsoft Office PowerPoint</Application>
  <PresentationFormat>Экран (4:3)</PresentationFormat>
  <Paragraphs>211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КЛАСС ҰҒЫМЫ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 ҰҒЫМЫ</dc:title>
  <dc:creator>Windows User</dc:creator>
  <cp:lastModifiedBy>Windows User</cp:lastModifiedBy>
  <cp:revision>39</cp:revision>
  <dcterms:created xsi:type="dcterms:W3CDTF">2017-10-05T23:46:57Z</dcterms:created>
  <dcterms:modified xsi:type="dcterms:W3CDTF">2017-10-06T02:47:38Z</dcterms:modified>
</cp:coreProperties>
</file>